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8" r:id="rId6"/>
    <p:sldId id="280" r:id="rId7"/>
    <p:sldId id="262" r:id="rId8"/>
    <p:sldId id="282" r:id="rId9"/>
    <p:sldId id="281" r:id="rId10"/>
    <p:sldId id="264" r:id="rId11"/>
    <p:sldId id="279" r:id="rId12"/>
    <p:sldId id="266" r:id="rId13"/>
    <p:sldId id="277" r:id="rId14"/>
    <p:sldId id="265" r:id="rId15"/>
    <p:sldId id="275" r:id="rId16"/>
    <p:sldId id="284" r:id="rId17"/>
    <p:sldId id="25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1FE9-56C1-428E-85BE-98C4F933E085}" type="datetimeFigureOut">
              <a:rPr lang="nl-NL" smtClean="0"/>
              <a:t>9-9-2024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D5B0F-6EAC-4B1C-BDFA-6020F453EB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78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QhcFpgK4x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32231/Verzamelarrangement#!page-85645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ken.wikiwijs.nl/125992/Plantenkennis_#!page-44153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maken.wikiwijs.nl/125992/Plantenkennis_#!page-441541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dnn5nB26l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3291851-14F2-41EA-BA5A-61070873FC06}"/>
              </a:ext>
            </a:extLst>
          </p:cNvPr>
          <p:cNvSpPr txBox="1"/>
          <p:nvPr/>
        </p:nvSpPr>
        <p:spPr>
          <a:xfrm>
            <a:off x="902848" y="375277"/>
            <a:ext cx="995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Les 1 Introductie Plantenteelt vakdag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21E1832-0911-4D1B-833B-015388B2AD9B}"/>
              </a:ext>
            </a:extLst>
          </p:cNvPr>
          <p:cNvSpPr txBox="1"/>
          <p:nvPr/>
        </p:nvSpPr>
        <p:spPr>
          <a:xfrm>
            <a:off x="8242852" y="6411433"/>
            <a:ext cx="345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G. Verbeek  &amp; B. Nienhuis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86C0DF4-7AB5-7DC1-02ED-E8B712A2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97" y="1533285"/>
            <a:ext cx="2874993" cy="189571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1C34CC-3BE9-898E-1751-C4103443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430" y="1533245"/>
            <a:ext cx="2750795" cy="189571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4AE656B-BEF5-4B28-C679-96B4BF5F0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697" y="3637956"/>
            <a:ext cx="2874993" cy="184394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C51F7A1-9335-34F3-F21B-A7001212A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430" y="3637955"/>
            <a:ext cx="2750795" cy="18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0202A9-C777-4856-A090-2793E790B97E}"/>
              </a:ext>
            </a:extLst>
          </p:cNvPr>
          <p:cNvSpPr/>
          <p:nvPr/>
        </p:nvSpPr>
        <p:spPr>
          <a:xfrm>
            <a:off x="930214" y="820111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Les 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167D286-BF0B-411E-806D-CC9555B2E3E3}"/>
              </a:ext>
            </a:extLst>
          </p:cNvPr>
          <p:cNvSpPr txBox="1"/>
          <p:nvPr/>
        </p:nvSpPr>
        <p:spPr>
          <a:xfrm>
            <a:off x="3152305" y="398496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Hier enkele verschillende manieren van oogsten:</a:t>
            </a:r>
          </a:p>
        </p:txBody>
      </p:sp>
      <p:pic>
        <p:nvPicPr>
          <p:cNvPr id="6" name="Onlinemedia 5">
            <a:hlinkClick r:id="" action="ppaction://media"/>
            <a:extLst>
              <a:ext uri="{FF2B5EF4-FFF2-40B4-BE49-F238E27FC236}">
                <a16:creationId xmlns:a16="http://schemas.microsoft.com/office/drawing/2014/main" id="{5F60B93A-B98C-4E82-BA04-0AA8E001C4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7217" y="1798569"/>
            <a:ext cx="7536569" cy="42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0202A9-C777-4856-A090-2793E790B97E}"/>
              </a:ext>
            </a:extLst>
          </p:cNvPr>
          <p:cNvSpPr/>
          <p:nvPr/>
        </p:nvSpPr>
        <p:spPr>
          <a:xfrm>
            <a:off x="930214" y="820111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Les 1</a:t>
            </a:r>
          </a:p>
        </p:txBody>
      </p:sp>
      <p:pic>
        <p:nvPicPr>
          <p:cNvPr id="3074" name="Picture 2" descr="Gerelateerde afbeelding">
            <a:extLst>
              <a:ext uri="{FF2B5EF4-FFF2-40B4-BE49-F238E27FC236}">
                <a16:creationId xmlns:a16="http://schemas.microsoft.com/office/drawing/2014/main" id="{6D979518-EA40-4ACB-81CA-8DFBCE41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6" y="4181309"/>
            <a:ext cx="3845238" cy="244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oogst machines in de kas">
            <a:extLst>
              <a:ext uri="{FF2B5EF4-FFF2-40B4-BE49-F238E27FC236}">
                <a16:creationId xmlns:a16="http://schemas.microsoft.com/office/drawing/2014/main" id="{5C6F5623-DE5C-4FC4-B366-A886E7C85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17" y="4230490"/>
            <a:ext cx="3845238" cy="239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oogstmachines in de kas">
            <a:extLst>
              <a:ext uri="{FF2B5EF4-FFF2-40B4-BE49-F238E27FC236}">
                <a16:creationId xmlns:a16="http://schemas.microsoft.com/office/drawing/2014/main" id="{D88DFDFD-3A25-4A73-BCA9-CA20A7AC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6" y="1527996"/>
            <a:ext cx="3845238" cy="255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B258B3-3CEF-4433-867E-CA9873967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42855"/>
            <a:ext cx="3525078" cy="234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29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581A476-5B49-435D-B4EC-6EA5C80D2CF3}"/>
              </a:ext>
            </a:extLst>
          </p:cNvPr>
          <p:cNvSpPr/>
          <p:nvPr/>
        </p:nvSpPr>
        <p:spPr>
          <a:xfrm>
            <a:off x="1130488" y="444638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Les 1</a:t>
            </a:r>
          </a:p>
        </p:txBody>
      </p:sp>
      <p:pic>
        <p:nvPicPr>
          <p:cNvPr id="13314" name="Picture 2" descr="Afbeeldingsresultaat voor oogst karren potplanten">
            <a:extLst>
              <a:ext uri="{FF2B5EF4-FFF2-40B4-BE49-F238E27FC236}">
                <a16:creationId xmlns:a16="http://schemas.microsoft.com/office/drawing/2014/main" id="{C3A12F4A-E88A-42E5-A31B-94918595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7" y="4066252"/>
            <a:ext cx="3853776" cy="234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oprapen planten">
            <a:extLst>
              <a:ext uri="{FF2B5EF4-FFF2-40B4-BE49-F238E27FC236}">
                <a16:creationId xmlns:a16="http://schemas.microsoft.com/office/drawing/2014/main" id="{2B0BAB08-D79B-4E07-8694-964EF9E4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52524"/>
            <a:ext cx="3313043" cy="248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CF25A99-13E7-4AE1-AF8D-13AAD6AEA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66253"/>
            <a:ext cx="3313042" cy="234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749B746-012B-430B-B10C-98B64870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030" y="1201590"/>
            <a:ext cx="3778753" cy="237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43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DB0BE3D-4AEA-41CC-AF97-EED5C8894CD7}"/>
              </a:ext>
            </a:extLst>
          </p:cNvPr>
          <p:cNvSpPr/>
          <p:nvPr/>
        </p:nvSpPr>
        <p:spPr>
          <a:xfrm>
            <a:off x="1835338" y="824984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Les 1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FD1D18-F856-4BFD-8CDE-4E57237A207E}"/>
              </a:ext>
            </a:extLst>
          </p:cNvPr>
          <p:cNvSpPr/>
          <p:nvPr/>
        </p:nvSpPr>
        <p:spPr>
          <a:xfrm>
            <a:off x="360217" y="1532870"/>
            <a:ext cx="111113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Praktijk 1e les </a:t>
            </a:r>
          </a:p>
          <a:p>
            <a:r>
              <a:rPr lang="nl-NL" sz="2400" dirty="0"/>
              <a:t>Klaarmaken Kas en Buitenteelt</a:t>
            </a:r>
          </a:p>
          <a:p>
            <a:r>
              <a:rPr lang="nl-NL" sz="2400" dirty="0"/>
              <a:t>1. </a:t>
            </a:r>
            <a:r>
              <a:rPr lang="nl-NL" sz="2400" dirty="0" err="1"/>
              <a:t>Ec</a:t>
            </a:r>
            <a:r>
              <a:rPr lang="nl-NL" sz="2400" dirty="0"/>
              <a:t> controleren en bemesting toedoen tot Ex 1,5-2     alle studenten</a:t>
            </a:r>
          </a:p>
          <a:p>
            <a:r>
              <a:rPr lang="nl-NL" sz="2400" dirty="0"/>
              <a:t>2. LED Bak klaarmaken poten diverse kruiden en paksoi , Kelvin/Leon </a:t>
            </a:r>
          </a:p>
          <a:p>
            <a:r>
              <a:rPr lang="nl-NL" sz="2400" dirty="0"/>
              <a:t>3. Buitenbakken vullen en bemesten Henri/Mathijs</a:t>
            </a:r>
          </a:p>
          <a:p>
            <a:r>
              <a:rPr lang="nl-NL" sz="2400" dirty="0"/>
              <a:t>4. Planten Hydroponics aquarium Charlotte/Rosanne</a:t>
            </a:r>
          </a:p>
          <a:p>
            <a:r>
              <a:rPr lang="nl-NL" sz="2400" dirty="0"/>
              <a:t>5. Planten Hydroponics buiten Manuela/Lianne</a:t>
            </a:r>
          </a:p>
          <a:p>
            <a:r>
              <a:rPr lang="nl-NL" sz="2400" dirty="0"/>
              <a:t>6. Bomen schonen Sepp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10753F-5CDE-4788-AD99-1E789276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870"/>
            <a:ext cx="9996445" cy="5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DB0BE3D-4AEA-41CC-AF97-EED5C8894CD7}"/>
              </a:ext>
            </a:extLst>
          </p:cNvPr>
          <p:cNvSpPr/>
          <p:nvPr/>
        </p:nvSpPr>
        <p:spPr>
          <a:xfrm>
            <a:off x="1835338" y="824984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Les 1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6CD52CE-99FF-453C-931D-70A2DA415B63}"/>
              </a:ext>
            </a:extLst>
          </p:cNvPr>
          <p:cNvSpPr/>
          <p:nvPr/>
        </p:nvSpPr>
        <p:spPr>
          <a:xfrm>
            <a:off x="1835338" y="2382560"/>
            <a:ext cx="8108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nl-NL" sz="2400" b="1" dirty="0"/>
              <a:t>Opdracht niveau 2</a:t>
            </a:r>
          </a:p>
          <a:p>
            <a:pPr marL="852678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Maak lesbrief “introductie”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395478" indent="-285750"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109728"/>
            <a:r>
              <a:rPr lang="nl-NL" sz="2400" b="1" dirty="0"/>
              <a:t>Opdracht niveau 3&amp;4: </a:t>
            </a:r>
          </a:p>
          <a:p>
            <a:pPr marL="852678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Maak lesbrief “introductie”</a:t>
            </a:r>
          </a:p>
        </p:txBody>
      </p:sp>
    </p:spTree>
    <p:extLst>
      <p:ext uri="{BB962C8B-B14F-4D97-AF65-F5344CB8AC3E}">
        <p14:creationId xmlns:p14="http://schemas.microsoft.com/office/powerpoint/2010/main" val="330274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22849" y="117694"/>
            <a:ext cx="82241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3600" dirty="0"/>
              <a:t>Programma 1</a:t>
            </a:r>
            <a:r>
              <a:rPr lang="nl-NL" sz="3600" baseline="30000" dirty="0"/>
              <a:t>e</a:t>
            </a:r>
            <a:r>
              <a:rPr lang="nl-NL" sz="3600" dirty="0"/>
              <a:t> Vakdag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12-13 uur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Ervaringen 1</a:t>
            </a:r>
            <a:r>
              <a:rPr lang="nl-NL" sz="2400" baseline="30000" dirty="0"/>
              <a:t>e</a:t>
            </a:r>
            <a:r>
              <a:rPr lang="nl-NL" sz="2400" dirty="0"/>
              <a:t> stagedag(-en)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Uitleg BPV in Cum Laude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13-13:30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nl-NL" sz="2400" dirty="0"/>
              <a:t>Pauze</a:t>
            </a:r>
          </a:p>
          <a:p>
            <a:pPr marL="82550" lvl="2" indent="374650">
              <a:buFont typeface="Wingdings" panose="05000000000000000000" pitchFamily="2" charset="2"/>
              <a:buChar char="Ø"/>
            </a:pPr>
            <a:r>
              <a:rPr lang="nl-NL" sz="2400" dirty="0"/>
              <a:t>13:30-14:00</a:t>
            </a:r>
          </a:p>
          <a:p>
            <a:pPr marL="539750" lvl="3" indent="374650">
              <a:buFont typeface="Wingdings" panose="05000000000000000000" pitchFamily="2" charset="2"/>
              <a:buChar char="Ø"/>
            </a:pPr>
            <a:r>
              <a:rPr lang="nl-NL" sz="2400" dirty="0" err="1"/>
              <a:t>Fotoshoot</a:t>
            </a:r>
            <a:endParaRPr lang="nl-NL" sz="2400" dirty="0"/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nl-NL" sz="2400" dirty="0"/>
              <a:t>14:00-???</a:t>
            </a:r>
          </a:p>
          <a:p>
            <a:pPr marL="882650" lvl="3" indent="-342900">
              <a:buFont typeface="Wingdings" panose="05000000000000000000" pitchFamily="2" charset="2"/>
              <a:buChar char="Ø"/>
            </a:pPr>
            <a:r>
              <a:rPr lang="nl-NL" sz="2400" dirty="0"/>
              <a:t>Uitleg verzamelarrangement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/>
              <a:t>Uitleg 1</a:t>
            </a:r>
            <a:r>
              <a:rPr lang="nl-NL" sz="2400" baseline="30000" dirty="0"/>
              <a:t>e</a:t>
            </a:r>
            <a:r>
              <a:rPr lang="nl-NL" sz="2400" dirty="0"/>
              <a:t> periode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400" dirty="0"/>
              <a:t>Praktijk in kas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5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22849" y="117694"/>
            <a:ext cx="822416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3600" dirty="0"/>
              <a:t>Programma resterende </a:t>
            </a:r>
            <a:r>
              <a:rPr lang="nl-NL" sz="3600" dirty="0" err="1"/>
              <a:t>vakdagen</a:t>
            </a:r>
            <a:r>
              <a:rPr lang="nl-NL" sz="3600" dirty="0"/>
              <a:t> Vakdag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400" dirty="0"/>
              <a:t>12-13 uur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Het groeien van planten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13-13:30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r>
              <a:rPr lang="nl-NL" sz="2400" dirty="0"/>
              <a:t>Pauze</a:t>
            </a:r>
          </a:p>
          <a:p>
            <a:pPr marL="82550" lvl="2" indent="374650">
              <a:buFont typeface="Wingdings" panose="05000000000000000000" pitchFamily="2" charset="2"/>
              <a:buChar char="Ø"/>
            </a:pPr>
            <a:r>
              <a:rPr lang="nl-NL" sz="2400" dirty="0"/>
              <a:t>13:30</a:t>
            </a:r>
          </a:p>
          <a:p>
            <a:pPr marL="882650" lvl="3" indent="-342900">
              <a:buFont typeface="Wingdings" panose="05000000000000000000" pitchFamily="2" charset="2"/>
              <a:buChar char="Ø"/>
            </a:pPr>
            <a:r>
              <a:rPr lang="nl-NL" sz="2400" dirty="0"/>
              <a:t>LOB (1x per periode)</a:t>
            </a:r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nl-NL" sz="2400" dirty="0"/>
              <a:t>14:30-????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Lessen uit verzamelarangement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nl-NL" sz="2400" dirty="0"/>
              <a:t>Praktijk in kas</a:t>
            </a:r>
          </a:p>
          <a:p>
            <a:pPr lvl="1"/>
            <a:endParaRPr lang="nl-NL" sz="24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NL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41F5762-13EB-4FB8-AAC5-A643CA41C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5" y="1504084"/>
            <a:ext cx="2286000" cy="14668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F09EA4-E4E7-4215-A439-B9CAC6CE1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0484"/>
            <a:ext cx="4530436" cy="32956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6CB90F-0617-4EA5-A390-F9BEBA9A1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36" y="4927023"/>
            <a:ext cx="1953491" cy="2407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811AE70-3F9D-4554-AC68-61CBD3EF6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320" y="3857625"/>
            <a:ext cx="1880124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CD9F66-902E-4552-8D90-C01CF5BBC0D7}"/>
              </a:ext>
            </a:extLst>
          </p:cNvPr>
          <p:cNvSpPr/>
          <p:nvPr/>
        </p:nvSpPr>
        <p:spPr>
          <a:xfrm>
            <a:off x="818630" y="588258"/>
            <a:ext cx="2821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Introductie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11D180-19C6-4C73-A78F-89E76292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975139"/>
            <a:ext cx="10096789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3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CD9F66-902E-4552-8D90-C01CF5BBC0D7}"/>
              </a:ext>
            </a:extLst>
          </p:cNvPr>
          <p:cNvSpPr/>
          <p:nvPr/>
        </p:nvSpPr>
        <p:spPr>
          <a:xfrm>
            <a:off x="818630" y="588258"/>
            <a:ext cx="2821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Introductie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091FDE8-35C2-48E8-8633-C94E2E62E6E0}"/>
              </a:ext>
            </a:extLst>
          </p:cNvPr>
          <p:cNvSpPr/>
          <p:nvPr/>
        </p:nvSpPr>
        <p:spPr>
          <a:xfrm>
            <a:off x="818630" y="1882101"/>
            <a:ext cx="50653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Verzamelarrangement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Integrale opdracht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Verwerkingsopdracht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Lesbrief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BPV opdracht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Excursies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Praktijk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Plantenkennis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Rooster</a:t>
            </a:r>
          </a:p>
          <a:p>
            <a:pPr marL="395478" indent="-285750">
              <a:buFont typeface="Wingdings" panose="05000000000000000000" pitchFamily="2" charset="2"/>
              <a:buChar char="Ø"/>
            </a:pPr>
            <a:r>
              <a:rPr lang="nl-NL" sz="2400" dirty="0"/>
              <a:t>Toetsen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D50FA97-C054-4EDD-9B07-4702A2AD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66" y="1055996"/>
            <a:ext cx="7832034" cy="529842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93F08A4-E7DE-4DF0-9547-A48811C4344F}"/>
              </a:ext>
            </a:extLst>
          </p:cNvPr>
          <p:cNvSpPr/>
          <p:nvPr/>
        </p:nvSpPr>
        <p:spPr>
          <a:xfrm>
            <a:off x="4493866" y="318917"/>
            <a:ext cx="6879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Verzamelarrangement - Lesmateriaal – Wikiwijs</a:t>
            </a:r>
            <a:r>
              <a:rPr lang="nl-NL" dirty="0"/>
              <a:t>     (klik voor link)</a:t>
            </a:r>
          </a:p>
        </p:txBody>
      </p:sp>
    </p:spTree>
    <p:extLst>
      <p:ext uri="{BB962C8B-B14F-4D97-AF65-F5344CB8AC3E}">
        <p14:creationId xmlns:p14="http://schemas.microsoft.com/office/powerpoint/2010/main" val="1232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CD9F66-902E-4552-8D90-C01CF5BBC0D7}"/>
              </a:ext>
            </a:extLst>
          </p:cNvPr>
          <p:cNvSpPr/>
          <p:nvPr/>
        </p:nvSpPr>
        <p:spPr>
          <a:xfrm>
            <a:off x="818630" y="588258"/>
            <a:ext cx="2821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/>
              <a:t>Introductie</a:t>
            </a:r>
          </a:p>
        </p:txBody>
      </p:sp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03FFCC4D-5AED-43BC-8550-BEF79BF23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30" y="2303694"/>
            <a:ext cx="4041625" cy="2250612"/>
          </a:xfrm>
          <a:prstGeom prst="rect">
            <a:avLst/>
          </a:prstGeom>
        </p:spPr>
      </p:pic>
      <p:pic>
        <p:nvPicPr>
          <p:cNvPr id="7" name="Afbeelding 6">
            <a:hlinkClick r:id="rId4"/>
            <a:extLst>
              <a:ext uri="{FF2B5EF4-FFF2-40B4-BE49-F238E27FC236}">
                <a16:creationId xmlns:a16="http://schemas.microsoft.com/office/drawing/2014/main" id="{CEE5A2F0-F784-4052-AAF1-81A7CA0EB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036" y="2338056"/>
            <a:ext cx="4114799" cy="23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581A476-5B49-435D-B4EC-6EA5C80D2CF3}"/>
              </a:ext>
            </a:extLst>
          </p:cNvPr>
          <p:cNvSpPr/>
          <p:nvPr/>
        </p:nvSpPr>
        <p:spPr>
          <a:xfrm>
            <a:off x="1130488" y="444638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Les 1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41D31E7C-E630-009C-A391-70D8F46FB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62635"/>
              </p:ext>
            </p:extLst>
          </p:nvPr>
        </p:nvGraphicFramePr>
        <p:xfrm>
          <a:off x="1327150" y="1529291"/>
          <a:ext cx="8578850" cy="383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370">
                  <a:extLst>
                    <a:ext uri="{9D8B030D-6E8A-4147-A177-3AD203B41FA5}">
                      <a16:colId xmlns:a16="http://schemas.microsoft.com/office/drawing/2014/main" val="3366422293"/>
                    </a:ext>
                  </a:extLst>
                </a:gridCol>
                <a:gridCol w="1246614">
                  <a:extLst>
                    <a:ext uri="{9D8B030D-6E8A-4147-A177-3AD203B41FA5}">
                      <a16:colId xmlns:a16="http://schemas.microsoft.com/office/drawing/2014/main" val="1797619821"/>
                    </a:ext>
                  </a:extLst>
                </a:gridCol>
                <a:gridCol w="6068866">
                  <a:extLst>
                    <a:ext uri="{9D8B030D-6E8A-4147-A177-3AD203B41FA5}">
                      <a16:colId xmlns:a16="http://schemas.microsoft.com/office/drawing/2014/main" val="2487875452"/>
                    </a:ext>
                  </a:extLst>
                </a:gridCol>
              </a:tblGrid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57850"/>
                  </a:ext>
                </a:extLst>
              </a:tr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12/09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en wat is oogst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205479"/>
                  </a:ext>
                </a:extLst>
              </a:tr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19/09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Oogsttijdstip en oogstwijze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203837"/>
                  </a:ext>
                </a:extLst>
              </a:tr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26/09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lessen, 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avo </a:t>
                      </a:r>
                      <a:r>
                        <a:rPr lang="nl-NL" b="1" dirty="0" err="1">
                          <a:solidFill>
                            <a:srgbClr val="FF0000"/>
                          </a:solidFill>
                        </a:rPr>
                        <a:t>bbl</a:t>
                      </a:r>
                      <a:r>
                        <a:rPr lang="nl-NL" b="1" dirty="0">
                          <a:solidFill>
                            <a:srgbClr val="FF0000"/>
                          </a:solidFill>
                        </a:rPr>
                        <a:t> gaat door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596668"/>
                  </a:ext>
                </a:extLst>
              </a:tr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03/10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Sorteren en verpakken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50283"/>
                  </a:ext>
                </a:extLst>
              </a:tr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10/10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Kwaliteitseisen en keurmerken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547678"/>
                  </a:ext>
                </a:extLst>
              </a:tr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17/10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Arbeidsomstandigheden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64261"/>
                  </a:ext>
                </a:extLst>
              </a:tr>
              <a:tr h="479161">
                <a:tc>
                  <a:txBody>
                    <a:bodyPr/>
                    <a:lstStyle/>
                    <a:p>
                      <a:r>
                        <a:rPr lang="nl-NL" dirty="0"/>
                        <a:t>24/10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toetsweek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617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81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3291851-14F2-41EA-BA5A-61070873FC06}"/>
              </a:ext>
            </a:extLst>
          </p:cNvPr>
          <p:cNvSpPr txBox="1"/>
          <p:nvPr/>
        </p:nvSpPr>
        <p:spPr>
          <a:xfrm>
            <a:off x="902848" y="375277"/>
            <a:ext cx="5961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Les 1 Periode 1 Oogst </a:t>
            </a:r>
          </a:p>
        </p:txBody>
      </p:sp>
      <p:pic>
        <p:nvPicPr>
          <p:cNvPr id="1034" name="Picture 10" descr="Afbeeldingsresultaat voor plantenteelt oogst">
            <a:extLst>
              <a:ext uri="{FF2B5EF4-FFF2-40B4-BE49-F238E27FC236}">
                <a16:creationId xmlns:a16="http://schemas.microsoft.com/office/drawing/2014/main" id="{FDA5E0AB-A311-437E-80E9-EDA0A4B3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62" y="1641288"/>
            <a:ext cx="3270520" cy="212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3986DB-26E8-4BA7-B094-528288E9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7438"/>
            <a:ext cx="3113300" cy="212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D2F75C-A935-4B40-8406-D99288AB3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253" y="4096504"/>
            <a:ext cx="3109819" cy="180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CE364A-F732-454D-BDB9-43338223E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062" y="4021959"/>
            <a:ext cx="3426249" cy="200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6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4" y="-144463"/>
            <a:ext cx="14945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logo teelt en technolo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0202A9-C777-4856-A090-2793E790B97E}"/>
              </a:ext>
            </a:extLst>
          </p:cNvPr>
          <p:cNvSpPr/>
          <p:nvPr/>
        </p:nvSpPr>
        <p:spPr>
          <a:xfrm>
            <a:off x="748091" y="483273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Les 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167D286-BF0B-411E-806D-CC9555B2E3E3}"/>
              </a:ext>
            </a:extLst>
          </p:cNvPr>
          <p:cNvSpPr txBox="1"/>
          <p:nvPr/>
        </p:nvSpPr>
        <p:spPr>
          <a:xfrm>
            <a:off x="3152305" y="398496"/>
            <a:ext cx="684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Hier enkele verschillende manieren van oogsten: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53B69A2-CEB1-4972-BEE0-12A97C9C4D7C}"/>
              </a:ext>
            </a:extLst>
          </p:cNvPr>
          <p:cNvSpPr/>
          <p:nvPr/>
        </p:nvSpPr>
        <p:spPr>
          <a:xfrm>
            <a:off x="2047323" y="5900721"/>
            <a:ext cx="9604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D0D0D"/>
                </a:solidFill>
                <a:latin typeface="Roboto"/>
              </a:rPr>
              <a:t>De SWEEPER-robot is de eerste robot voor het oogsten van paprika's die in de wereld wordt gedemonstreerd in een commerciële kas.</a:t>
            </a:r>
            <a:endParaRPr lang="nl-NL" sz="1600" dirty="0"/>
          </a:p>
        </p:txBody>
      </p:sp>
      <p:pic>
        <p:nvPicPr>
          <p:cNvPr id="10" name="Onlinemedia 9" title="De SWEEPER-robot">
            <a:hlinkClick r:id="" action="ppaction://media"/>
            <a:extLst>
              <a:ext uri="{FF2B5EF4-FFF2-40B4-BE49-F238E27FC236}">
                <a16:creationId xmlns:a16="http://schemas.microsoft.com/office/drawing/2014/main" id="{CECF80D8-1850-4C77-A91F-B358F1D442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7323" y="1191159"/>
            <a:ext cx="7956768" cy="44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27F6646A-8BC8-45EF-9DEA-3388B4F1275A}"/>
</file>

<file path=customXml/itemProps2.xml><?xml version="1.0" encoding="utf-8"?>
<ds:datastoreItem xmlns:ds="http://schemas.openxmlformats.org/officeDocument/2006/customXml" ds:itemID="{BC4CB333-F963-4AEB-A860-DFA85317A2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952B6-3B5A-45D5-9161-C62FBA10A536}">
  <ds:schemaRefs>
    <ds:schemaRef ds:uri="82ac19c3-1cff-4f70-a585-2de21a3866ce"/>
    <ds:schemaRef ds:uri="http://schemas.microsoft.com/office/2006/documentManagement/types"/>
    <ds:schemaRef ds:uri="915d7cad-3e71-4cea-95bb-ac32222adf06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2cb1c85b-b197-48cd-8bb1-fe9e9ee0096b"/>
    <ds:schemaRef ds:uri="414a8a67-acf6-4b09-bb49-f84330b442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979</TotalTime>
  <Words>268</Words>
  <Application>Microsoft Office PowerPoint</Application>
  <PresentationFormat>Breedbeeld</PresentationFormat>
  <Paragraphs>97</Paragraphs>
  <Slides>14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GroeneWelle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70</cp:revision>
  <dcterms:created xsi:type="dcterms:W3CDTF">2019-05-15T12:41:20Z</dcterms:created>
  <dcterms:modified xsi:type="dcterms:W3CDTF">2024-09-09T13:32:43Z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MediaServiceImageTags">
    <vt:lpwstr/>
  </property>
</Properties>
</file>